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573" r:id="rId3"/>
    <p:sldId id="476" r:id="rId4"/>
    <p:sldId id="525" r:id="rId5"/>
    <p:sldId id="524" r:id="rId6"/>
    <p:sldId id="572" r:id="rId7"/>
    <p:sldId id="586" r:id="rId8"/>
    <p:sldId id="529" r:id="rId9"/>
    <p:sldId id="495" r:id="rId10"/>
    <p:sldId id="533" r:id="rId11"/>
    <p:sldId id="545" r:id="rId12"/>
    <p:sldId id="498" r:id="rId13"/>
    <p:sldId id="575" r:id="rId14"/>
    <p:sldId id="319" r:id="rId15"/>
    <p:sldId id="576" r:id="rId16"/>
    <p:sldId id="482" r:id="rId17"/>
    <p:sldId id="587" r:id="rId18"/>
    <p:sldId id="567" r:id="rId19"/>
    <p:sldId id="568" r:id="rId20"/>
    <p:sldId id="592" r:id="rId21"/>
    <p:sldId id="479" r:id="rId22"/>
    <p:sldId id="570" r:id="rId23"/>
    <p:sldId id="593" r:id="rId24"/>
    <p:sldId id="509" r:id="rId25"/>
    <p:sldId id="599" r:id="rId26"/>
    <p:sldId id="588" r:id="rId27"/>
    <p:sldId id="596" r:id="rId28"/>
    <p:sldId id="597" r:id="rId29"/>
    <p:sldId id="594" r:id="rId30"/>
    <p:sldId id="598" r:id="rId31"/>
    <p:sldId id="574" r:id="rId32"/>
    <p:sldId id="577" r:id="rId33"/>
    <p:sldId id="578" r:id="rId34"/>
    <p:sldId id="579" r:id="rId35"/>
    <p:sldId id="580" r:id="rId36"/>
    <p:sldId id="589" r:id="rId37"/>
    <p:sldId id="590" r:id="rId38"/>
    <p:sldId id="600" r:id="rId39"/>
    <p:sldId id="591" r:id="rId40"/>
    <p:sldId id="584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63" autoAdjust="0"/>
  </p:normalViewPr>
  <p:slideViewPr>
    <p:cSldViewPr snapToGrid="0">
      <p:cViewPr varScale="1">
        <p:scale>
          <a:sx n="84" d="100"/>
          <a:sy n="84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85F53-4CF5-4C0B-8565-5C3C093326C6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CF862-53A4-44BE-BF3D-8275F8541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4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D9BEA7-C508-4DCD-8CAA-A7CA075E4334}" type="slidenum">
              <a:rPr lang="en-US" altLang="zh-CN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93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36EE58-7BCD-4E2C-8DBB-07D72A153462}" type="slidenum">
              <a:rPr lang="en-US" altLang="zh-CN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8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CF862-53A4-44BE-BF3D-8275F8541F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70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6A5FBC4-ADA7-45F3-B26C-C384DCC932AC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2706-D926-4616-9CD1-FCFD41B0BC3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268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6A5FBC4-ADA7-45F3-B26C-C384DCC932AC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2706-D926-4616-9CD1-FCFD41B0B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55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6A5FBC4-ADA7-45F3-B26C-C384DCC932AC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2706-D926-4616-9CD1-FCFD41B0B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65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6A5FBC4-ADA7-45F3-B26C-C384DCC932AC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2706-D926-4616-9CD1-FCFD41B0B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4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6A5FBC4-ADA7-45F3-B26C-C384DCC932AC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2706-D926-4616-9CD1-FCFD41B0BC3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03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6A5FBC4-ADA7-45F3-B26C-C384DCC932AC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2706-D926-4616-9CD1-FCFD41B0B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89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6A5FBC4-ADA7-45F3-B26C-C384DCC932AC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2706-D926-4616-9CD1-FCFD41B0B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1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6A5FBC4-ADA7-45F3-B26C-C384DCC932AC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2706-D926-4616-9CD1-FCFD41B0B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24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6A5FBC4-ADA7-45F3-B26C-C384DCC932AC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2706-D926-4616-9CD1-FCFD41B0B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91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16A5FBC4-ADA7-45F3-B26C-C384DCC932AC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DE2706-D926-4616-9CD1-FCFD41B0B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7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6A5FBC4-ADA7-45F3-B26C-C384DCC932AC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2706-D926-4616-9CD1-FCFD41B0B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1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42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271332"/>
            <a:ext cx="7543801" cy="45977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DE2706-D926-4616-9CD1-FCFD41B0BC3B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50016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14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800" dirty="0" smtClean="0"/>
              <a:t>快速人脸</a:t>
            </a:r>
            <a:r>
              <a:rPr lang="en-US" altLang="zh-CN" sz="4800" dirty="0" smtClean="0"/>
              <a:t>/</a:t>
            </a:r>
            <a:r>
              <a:rPr lang="zh-CN" altLang="en-US" sz="4800" dirty="0" smtClean="0"/>
              <a:t>目标检测</a:t>
            </a:r>
            <a:r>
              <a:rPr lang="en-US" altLang="zh-CN" sz="4800" dirty="0" smtClean="0"/>
              <a:t/>
            </a:r>
            <a:br>
              <a:rPr lang="en-US" altLang="zh-CN" sz="4800" dirty="0" smtClean="0"/>
            </a:br>
            <a:r>
              <a:rPr lang="zh-CN" altLang="en-US" sz="4800" dirty="0" smtClean="0"/>
              <a:t>实现方案</a:t>
            </a:r>
            <a:endParaRPr lang="zh-CN" altLang="zh-CN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zh-CN" altLang="en-US" dirty="0"/>
              <a:t>于仕琪 副教授</a:t>
            </a:r>
            <a:endParaRPr lang="en-US" altLang="zh-CN" dirty="0"/>
          </a:p>
          <a:p>
            <a:pPr algn="r"/>
            <a:r>
              <a:rPr lang="zh-CN" altLang="en-US" dirty="0"/>
              <a:t>深圳大学</a:t>
            </a:r>
            <a:endParaRPr lang="en-US" altLang="zh-CN" dirty="0"/>
          </a:p>
          <a:p>
            <a:pPr algn="r"/>
            <a:r>
              <a:rPr lang="en-US" altLang="zh-CN" dirty="0"/>
              <a:t>shiqi.yu@szu.edu.cn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228600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人脸</a:t>
            </a:r>
            <a:r>
              <a:rPr lang="zh-CN" altLang="en-US" dirty="0"/>
              <a:t>检测</a:t>
            </a:r>
            <a:r>
              <a:rPr lang="en-US" altLang="zh-CN" dirty="0" err="1"/>
              <a:t>Haar+AdaBoost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4365104"/>
            <a:ext cx="8569325" cy="2303984"/>
          </a:xfrm>
        </p:spPr>
        <p:txBody>
          <a:bodyPr/>
          <a:lstStyle/>
          <a:p>
            <a:r>
              <a:rPr lang="zh-CN" altLang="en-US" dirty="0"/>
              <a:t>对所有正负样本</a:t>
            </a:r>
            <a:r>
              <a:rPr lang="en-US" altLang="zh-CN" dirty="0"/>
              <a:t>(10000</a:t>
            </a:r>
            <a:r>
              <a:rPr lang="zh-CN" altLang="en-US" dirty="0"/>
              <a:t>个</a:t>
            </a:r>
            <a:r>
              <a:rPr lang="en-US" altLang="zh-CN" dirty="0"/>
              <a:t>)</a:t>
            </a:r>
            <a:r>
              <a:rPr lang="zh-CN" altLang="en-US" dirty="0"/>
              <a:t>，逐一测试</a:t>
            </a:r>
            <a:r>
              <a:rPr lang="en-US" altLang="zh-CN" dirty="0"/>
              <a:t>261600</a:t>
            </a:r>
            <a:r>
              <a:rPr lang="zh-CN" altLang="en-US" dirty="0"/>
              <a:t>个弱分类器，选出最有区分能力的前</a:t>
            </a:r>
            <a:r>
              <a:rPr lang="en-US" altLang="zh-CN" dirty="0"/>
              <a:t>N</a:t>
            </a:r>
            <a:r>
              <a:rPr lang="zh-CN" altLang="en-US" dirty="0"/>
              <a:t>个分类器。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51520" y="1124744"/>
            <a:ext cx="8569325" cy="936104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r>
              <a:rPr lang="zh-CN" altLang="en-US" sz="2400" b="1" kern="0" dirty="0">
                <a:solidFill>
                  <a:schemeClr val="tx2"/>
                </a:solidFill>
                <a:latin typeface="Arial" pitchFamily="34" charset="0"/>
                <a:ea typeface="楷体_GB2312" pitchFamily="49" charset="-122"/>
              </a:rPr>
              <a:t>正样本 </a:t>
            </a:r>
            <a:r>
              <a:rPr lang="en-US" altLang="zh-CN" sz="2400" b="1" kern="0" dirty="0">
                <a:solidFill>
                  <a:schemeClr val="tx2"/>
                </a:solidFill>
                <a:latin typeface="Arial" pitchFamily="34" charset="0"/>
                <a:ea typeface="楷体_GB2312" pitchFamily="49" charset="-122"/>
              </a:rPr>
              <a:t>(&gt;5000)</a:t>
            </a:r>
            <a:r>
              <a:rPr lang="zh-CN" altLang="en-US" sz="2400" b="1" kern="0" dirty="0">
                <a:solidFill>
                  <a:schemeClr val="tx2"/>
                </a:solidFill>
                <a:latin typeface="Arial" pitchFamily="34" charset="0"/>
                <a:ea typeface="楷体_GB2312" pitchFamily="49" charset="-122"/>
              </a:rPr>
              <a:t>                                     负样本</a:t>
            </a:r>
            <a:r>
              <a:rPr lang="en-US" altLang="zh-CN" sz="2400" b="1" kern="0" dirty="0">
                <a:solidFill>
                  <a:schemeClr val="tx2"/>
                </a:solidFill>
                <a:latin typeface="Arial" pitchFamily="34" charset="0"/>
                <a:ea typeface="楷体_GB2312" pitchFamily="49" charset="-122"/>
              </a:rPr>
              <a:t>(&gt;5000)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楷体_GB2312" pitchFamily="49" charset="-122"/>
              <a:cs typeface="+mn-cs"/>
            </a:endParaRPr>
          </a:p>
        </p:txBody>
      </p:sp>
      <p:pic>
        <p:nvPicPr>
          <p:cNvPr id="7205" name="Picture 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704" y="1700809"/>
            <a:ext cx="3731224" cy="252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06" name="Picture 3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9" y="1700808"/>
            <a:ext cx="413995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177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人脸与非人脸区别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271332"/>
            <a:ext cx="7543801" cy="591974"/>
          </a:xfrm>
        </p:spPr>
        <p:txBody>
          <a:bodyPr/>
          <a:lstStyle/>
          <a:p>
            <a:r>
              <a:rPr lang="zh-CN" altLang="en-US" dirty="0"/>
              <a:t>图像的明暗分布：如何描述？</a:t>
            </a:r>
          </a:p>
        </p:txBody>
      </p:sp>
      <p:pic>
        <p:nvPicPr>
          <p:cNvPr id="4" name="Picture 3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16459" y="1825647"/>
            <a:ext cx="7450301" cy="5032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488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SURF</a:t>
            </a:r>
            <a:r>
              <a:rPr lang="zh-CN" altLang="zh-CN" dirty="0"/>
              <a:t>特征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400" b="1" dirty="0"/>
              <a:t>SURF (Speeded Up Robust Features, </a:t>
            </a:r>
            <a:r>
              <a:rPr lang="zh-CN" altLang="en-US" sz="2400" b="1" dirty="0"/>
              <a:t>加速稳健特征</a:t>
            </a:r>
            <a:r>
              <a:rPr lang="en-US" altLang="zh-CN" sz="2400" b="1" dirty="0"/>
              <a:t>)</a:t>
            </a:r>
            <a:r>
              <a:rPr lang="zh-CN" altLang="en-US" sz="2400" dirty="0"/>
              <a:t> </a:t>
            </a:r>
            <a:endParaRPr lang="zh-CN" altLang="en-US" sz="2000" dirty="0"/>
          </a:p>
          <a:p>
            <a:pPr marL="342900" indent="-342900">
              <a:lnSpc>
                <a:spcPct val="120000"/>
              </a:lnSpc>
            </a:pPr>
            <a:r>
              <a:rPr lang="zh-CN" altLang="en-US" sz="2000" dirty="0"/>
              <a:t>是一个稳健的图像识别和描述算法，灵感来自于</a:t>
            </a:r>
            <a:r>
              <a:rPr lang="zh-CN" altLang="en-US" sz="2000" b="1" dirty="0">
                <a:solidFill>
                  <a:srgbClr val="FF0000"/>
                </a:solidFill>
              </a:rPr>
              <a:t> </a:t>
            </a:r>
            <a:r>
              <a:rPr lang="en-US" altLang="zh-CN" sz="2000" b="1" dirty="0">
                <a:solidFill>
                  <a:srgbClr val="FF0000"/>
                </a:solidFill>
              </a:rPr>
              <a:t>SIFT</a:t>
            </a:r>
            <a:r>
              <a:rPr lang="zh-CN" altLang="en-US" sz="2000" b="1" dirty="0">
                <a:solidFill>
                  <a:srgbClr val="FF0000"/>
                </a:solidFill>
              </a:rPr>
              <a:t>算法</a:t>
            </a:r>
            <a:r>
              <a:rPr lang="zh-CN" altLang="en-US" sz="2000" dirty="0"/>
              <a:t>，但要比</a:t>
            </a:r>
            <a:r>
              <a:rPr lang="en-US" altLang="zh-CN" sz="2000" dirty="0"/>
              <a:t> SIFT</a:t>
            </a:r>
            <a:r>
              <a:rPr lang="zh-CN" altLang="en-US" sz="2000" dirty="0"/>
              <a:t>快。</a:t>
            </a:r>
          </a:p>
          <a:p>
            <a:pPr marL="342900" indent="-342900">
              <a:lnSpc>
                <a:spcPct val="120000"/>
              </a:lnSpc>
            </a:pPr>
            <a:r>
              <a:rPr lang="zh-CN" altLang="en-US" sz="2000" dirty="0"/>
              <a:t>具有</a:t>
            </a:r>
            <a:r>
              <a:rPr lang="zh-CN" altLang="en-US" sz="2000" b="1" dirty="0">
                <a:solidFill>
                  <a:srgbClr val="FF0000"/>
                </a:solidFill>
              </a:rPr>
              <a:t>旋转</a:t>
            </a:r>
            <a:r>
              <a:rPr lang="zh-CN" altLang="en-US" sz="2000" dirty="0"/>
              <a:t>不变性、</a:t>
            </a:r>
            <a:r>
              <a:rPr lang="zh-CN" altLang="en-US" sz="2000" b="1" dirty="0">
                <a:solidFill>
                  <a:srgbClr val="FF0000"/>
                </a:solidFill>
              </a:rPr>
              <a:t>尺度</a:t>
            </a:r>
            <a:r>
              <a:rPr lang="zh-CN" altLang="en-US" sz="2000" dirty="0"/>
              <a:t>不变性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766" y="3363762"/>
            <a:ext cx="3525838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46" y="5405672"/>
            <a:ext cx="3548063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370766" y="6311900"/>
            <a:ext cx="6725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 from </a:t>
            </a:r>
            <a:r>
              <a:rPr lang="en-US" altLang="zh-CN" sz="1200" dirty="0" err="1"/>
              <a:t>H.Bay</a:t>
            </a:r>
            <a:r>
              <a:rPr lang="en-US" altLang="zh-CN" sz="1200" dirty="0"/>
              <a:t>, T. </a:t>
            </a:r>
            <a:r>
              <a:rPr lang="en-US" altLang="zh-CN" sz="1200" dirty="0" err="1"/>
              <a:t>Tuytelaars</a:t>
            </a:r>
            <a:r>
              <a:rPr lang="en-US" altLang="zh-CN" sz="1200" dirty="0"/>
              <a:t> and L.V. </a:t>
            </a:r>
            <a:r>
              <a:rPr lang="en-US" altLang="zh-CN" sz="1200" dirty="0" err="1"/>
              <a:t>Gool</a:t>
            </a:r>
            <a:r>
              <a:rPr lang="en-US" altLang="zh-CN" sz="1200" dirty="0"/>
              <a:t> SURF: Speeded Up Robust Features. Computer Vision and Image Understanding 110 (2008) 346–359</a:t>
            </a:r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081724" y="5388570"/>
            <a:ext cx="37214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latin typeface="Times New Roman" panose="02020603050405020304" pitchFamily="18" charset="0"/>
              </a:rPr>
              <a:t>J. Li, Learning SURF Cascade for Fast and Accurate Object Detection, CVPR2013.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0369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HOG</a:t>
            </a:r>
            <a:r>
              <a:rPr lang="zh-CN" altLang="en-US" dirty="0"/>
              <a:t>特征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Histogram of Oriented Gradient</a:t>
            </a:r>
          </a:p>
          <a:p>
            <a:r>
              <a:rPr lang="zh-CN" altLang="en-US" dirty="0"/>
              <a:t>描述能力强；</a:t>
            </a:r>
            <a:endParaRPr lang="en-US" altLang="zh-CN" dirty="0"/>
          </a:p>
          <a:p>
            <a:r>
              <a:rPr lang="zh-CN" altLang="en-US" dirty="0"/>
              <a:t>计算复杂（</a:t>
            </a:r>
            <a:r>
              <a:rPr lang="en-US" altLang="zh-CN" dirty="0" err="1"/>
              <a:t>ctan,sqrt,soft</a:t>
            </a:r>
            <a:r>
              <a:rPr lang="en-US" altLang="zh-CN" dirty="0"/>
              <a:t> voting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050" name="Picture 2" descr="“hog detector fac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270" y="3116235"/>
            <a:ext cx="2995490" cy="299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37393" y="6523891"/>
            <a:ext cx="8598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http://blog.dlib.net/2014/02/dlib-186-released-make-your-own-object.html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17" y="3604846"/>
            <a:ext cx="2205989" cy="22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45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LBP</a:t>
            </a:r>
            <a:r>
              <a:rPr lang="zh-CN" altLang="en-US" dirty="0"/>
              <a:t>特征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LBP </a:t>
            </a:r>
            <a:r>
              <a:rPr lang="zh-CN" altLang="zh-CN" b="1" dirty="0"/>
              <a:t>：</a:t>
            </a:r>
          </a:p>
          <a:p>
            <a:pPr marL="0" indent="0">
              <a:buNone/>
            </a:pPr>
            <a:r>
              <a:rPr lang="zh-CN" altLang="zh-CN" dirty="0"/>
              <a:t>对于中心像素大于某个邻域的，设置为1；否则，设置为0。这就获得了一个8位的二进制数，作为该</a:t>
            </a:r>
            <a:r>
              <a:rPr lang="zh-CN" altLang="zh-CN" b="1" dirty="0">
                <a:solidFill>
                  <a:schemeClr val="tx1"/>
                </a:solidFill>
              </a:rPr>
              <a:t>位置的特征</a:t>
            </a:r>
            <a:r>
              <a:rPr lang="zh-CN" altLang="zh-CN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速度较快，计算量小</a:t>
            </a:r>
            <a:endParaRPr lang="zh-CN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79" y="4268972"/>
            <a:ext cx="4810601" cy="20502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5279" y="6576788"/>
            <a:ext cx="5652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 from https://en.wikipedia.org/wiki/Local_binary_patterns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348564" y="6319228"/>
            <a:ext cx="861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J. Yan, Z. Lei, L. Wen, S. Z. Li. The Fastest Deformable Part Model for Object Detection. CVPR2014.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Feature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特征描述子历史：</a:t>
            </a:r>
            <a:endParaRPr lang="en-US" altLang="zh-CN" dirty="0"/>
          </a:p>
          <a:p>
            <a:pPr lvl="1"/>
            <a:r>
              <a:rPr lang="en-US" altLang="zh-CN" dirty="0"/>
              <a:t>SIFT,SURF,ORB,FAST,BRISK </a:t>
            </a:r>
          </a:p>
          <a:p>
            <a:r>
              <a:rPr lang="en-US" altLang="zh-CN" dirty="0"/>
              <a:t>Binary Feature</a:t>
            </a:r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计算速度快；</a:t>
            </a:r>
            <a:endParaRPr lang="en-US" altLang="zh-CN" dirty="0"/>
          </a:p>
          <a:p>
            <a:pPr lvl="1"/>
            <a:r>
              <a:rPr lang="zh-CN" altLang="en-US" dirty="0"/>
              <a:t>对光照变化适应能力强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6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AdaBoost</a:t>
            </a:r>
            <a:r>
              <a:rPr lang="zh-CN" altLang="en-US" dirty="0">
                <a:sym typeface="+mn-ea"/>
              </a:rPr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7104" y="3206019"/>
            <a:ext cx="3908425" cy="28888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优点：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很好的利用了</a:t>
            </a:r>
            <a:r>
              <a:rPr lang="zh-CN" altLang="en-US" b="1" dirty="0">
                <a:solidFill>
                  <a:srgbClr val="FF0000"/>
                </a:solidFill>
              </a:rPr>
              <a:t>弱分类器</a:t>
            </a:r>
            <a:r>
              <a:rPr lang="zh-CN" altLang="en-US" dirty="0"/>
              <a:t>进行级联。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不容易</a:t>
            </a:r>
            <a:r>
              <a:rPr lang="zh-CN" altLang="en-US" b="1" dirty="0">
                <a:solidFill>
                  <a:srgbClr val="FF0000"/>
                </a:solidFill>
              </a:rPr>
              <a:t>过拟合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检测</a:t>
            </a:r>
            <a:r>
              <a:rPr lang="zh-CN" altLang="en-US" b="1" dirty="0">
                <a:solidFill>
                  <a:srgbClr val="FF0000"/>
                </a:solidFill>
              </a:rPr>
              <a:t>速度快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832399" y="3160299"/>
            <a:ext cx="3908425" cy="288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缺点：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复杂数据不易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收敛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训练比较耗时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，每次重新选择当前分类器最好切分点。</a:t>
            </a:r>
          </a:p>
        </p:txBody>
      </p:sp>
      <p:sp>
        <p:nvSpPr>
          <p:cNvPr id="7" name="矩形 6"/>
          <p:cNvSpPr/>
          <p:nvPr/>
        </p:nvSpPr>
        <p:spPr>
          <a:xfrm>
            <a:off x="567104" y="1662876"/>
            <a:ext cx="5508381" cy="90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zh-CN" altLang="en-US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特点：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特征选择起决定性作用</a:t>
            </a:r>
          </a:p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简介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AdaBoost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zh-CN" b="1" u="sng" dirty="0">
                <a:solidFill>
                  <a:schemeClr val="tx1"/>
                </a:solidFill>
              </a:rPr>
              <a:t>深度学习</a:t>
            </a:r>
            <a:endParaRPr lang="en-US" altLang="zh-CN" b="1" u="sng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优化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其他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5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CascadeCNN</a:t>
            </a:r>
            <a:r>
              <a:rPr lang="zh-CN" altLang="en-US" dirty="0"/>
              <a:t>人脸检测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CascadeCNN</a:t>
            </a:r>
            <a:r>
              <a:rPr lang="zh-CN" altLang="zh-CN" dirty="0">
                <a:solidFill>
                  <a:schemeClr val="tx1"/>
                </a:solidFill>
              </a:rPr>
              <a:t>方法包含</a:t>
            </a:r>
            <a:r>
              <a:rPr lang="zh-CN" altLang="zh-CN" b="1" dirty="0">
                <a:solidFill>
                  <a:schemeClr val="tx1"/>
                </a:solidFill>
              </a:rPr>
              <a:t>三级卷积网络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zh-CN" dirty="0">
                <a:solidFill>
                  <a:schemeClr val="tx1"/>
                </a:solidFill>
              </a:rPr>
              <a:t>由</a:t>
            </a:r>
            <a:r>
              <a:rPr lang="zh-CN" altLang="zh-CN" b="1" dirty="0">
                <a:solidFill>
                  <a:schemeClr val="tx1"/>
                </a:solidFill>
              </a:rPr>
              <a:t>粗到细</a:t>
            </a:r>
            <a:r>
              <a:rPr lang="en-US" altLang="zh-CN" b="1" dirty="0">
                <a:solidFill>
                  <a:schemeClr val="tx1"/>
                </a:solidFill>
              </a:rPr>
              <a:t>:12-&gt;24-&gt;48</a:t>
            </a:r>
            <a:r>
              <a:rPr lang="zh-CN" altLang="zh-CN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0" y="2234241"/>
            <a:ext cx="8684245" cy="398540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860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H. Li , Z. Lin , X. Shen, J. Brandt and G. Hua. A Convolutional Neural Network Cascade for Face Detection. CVPR 2015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520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CascadeCNN</a:t>
            </a:r>
            <a:r>
              <a:rPr lang="zh-CN" altLang="en-US" dirty="0"/>
              <a:t>人脸检测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34" y="1645512"/>
            <a:ext cx="6034415" cy="22015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34" y="3979923"/>
            <a:ext cx="6034415" cy="21823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860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H. Li , Z. Lin , X. Shen, J. Brandt and G. Hua. A Convolutional Neural Network Cascade for Face Detection. CVPR 2015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527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b="1" u="sng" dirty="0">
                <a:solidFill>
                  <a:schemeClr val="tx1"/>
                </a:solidFill>
              </a:rPr>
              <a:t>简介</a:t>
            </a:r>
            <a:endParaRPr lang="en-US" altLang="zh-CN" b="1" u="sng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AdaBoost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zh-CN" dirty="0">
                <a:solidFill>
                  <a:schemeClr val="tx1"/>
                </a:solidFill>
              </a:rPr>
              <a:t>深度</a:t>
            </a:r>
            <a:r>
              <a:rPr lang="zh-CN" altLang="zh-CN" dirty="0" smtClean="0">
                <a:solidFill>
                  <a:schemeClr val="tx1"/>
                </a:solidFill>
              </a:rPr>
              <a:t>学习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优化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其他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1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MTCNN</a:t>
            </a:r>
            <a:r>
              <a:rPr lang="zh-CN" altLang="en-US" dirty="0"/>
              <a:t>人脸</a:t>
            </a:r>
            <a:r>
              <a:rPr lang="zh-CN" altLang="en-US" dirty="0" smtClean="0"/>
              <a:t>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三级结构</a:t>
            </a:r>
            <a:endParaRPr lang="en-US" altLang="zh-CN" dirty="0" smtClean="0"/>
          </a:p>
          <a:p>
            <a:r>
              <a:rPr lang="zh-CN" altLang="en-US" dirty="0" smtClean="0"/>
              <a:t>从粗到细</a:t>
            </a:r>
            <a:endParaRPr lang="en-US" altLang="zh-CN" dirty="0" smtClean="0"/>
          </a:p>
          <a:p>
            <a:r>
              <a:rPr lang="zh-CN" altLang="en-US" dirty="0" smtClean="0"/>
              <a:t>如果人脸数目较多，速度变慢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444444"/>
                </a:solidFill>
                <a:latin typeface="Consolas" panose="020B0609020204030204" pitchFamily="49" charset="0"/>
              </a:rPr>
              <a:t>K. Zhang and Z. Zhang and Z. Li and Y. Qiao</a:t>
            </a:r>
            <a:r>
              <a:rPr lang="zh-CN" altLang="zh-CN" sz="1200" dirty="0"/>
              <a:t> </a:t>
            </a:r>
            <a:r>
              <a:rPr lang="en-US" altLang="zh-CN" sz="1200" dirty="0"/>
              <a:t>. Joint Face Detection and Alignment Using Multitask Cascaded Convolutional </a:t>
            </a:r>
            <a:r>
              <a:rPr lang="en-US" altLang="zh-CN" sz="1200" dirty="0" smtClean="0"/>
              <a:t>Networks</a:t>
            </a:r>
            <a:r>
              <a:rPr lang="en-US" altLang="zh-CN" sz="1200" dirty="0"/>
              <a:t>, IEEE Signal Processing </a:t>
            </a:r>
            <a:r>
              <a:rPr lang="en-US" altLang="zh-CN" sz="1200" dirty="0" smtClean="0"/>
              <a:t>Letters, 2016</a:t>
            </a:r>
            <a:endParaRPr lang="zh-CN" altLang="zh-CN" sz="12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824" y="-62476"/>
            <a:ext cx="3470176" cy="39462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6" y="3843477"/>
            <a:ext cx="6767774" cy="246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0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Faster </a:t>
            </a:r>
            <a:r>
              <a:rPr lang="en-US" altLang="zh-CN" dirty="0" smtClean="0"/>
              <a:t>R-CNN</a:t>
            </a:r>
            <a:r>
              <a:rPr lang="zh-CN" altLang="en-US" dirty="0" smtClean="0"/>
              <a:t>方法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890" y="1268083"/>
            <a:ext cx="7886700" cy="46675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Faster R-CNN = RPN + Fast R-CNN</a:t>
            </a: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用</a:t>
            </a:r>
            <a:r>
              <a:rPr lang="zh-CN" altLang="en-US" sz="2400" b="1" dirty="0">
                <a:solidFill>
                  <a:schemeClr val="tx1"/>
                </a:solidFill>
              </a:rPr>
              <a:t>RPN网络</a:t>
            </a:r>
            <a:r>
              <a:rPr lang="zh-CN" altLang="en-US" sz="2400" dirty="0">
                <a:solidFill>
                  <a:schemeClr val="tx1"/>
                </a:solidFill>
              </a:rPr>
              <a:t>代替Edge box等Region Proposal 方法，</a:t>
            </a:r>
            <a:r>
              <a:rPr lang="zh-CN" altLang="en-US" sz="2400" b="1" dirty="0">
                <a:solidFill>
                  <a:schemeClr val="tx1"/>
                </a:solidFill>
              </a:rPr>
              <a:t>共享</a:t>
            </a:r>
            <a:r>
              <a:rPr lang="zh-CN" altLang="en-US" sz="2400" dirty="0">
                <a:solidFill>
                  <a:schemeClr val="tx1"/>
                </a:solidFill>
              </a:rPr>
              <a:t>了RPN和Fast R-CNN卷积层</a:t>
            </a:r>
            <a:r>
              <a:rPr lang="zh-CN" altLang="en-US" sz="2400" b="1" dirty="0">
                <a:solidFill>
                  <a:schemeClr val="tx1"/>
                </a:solidFill>
              </a:rPr>
              <a:t>参数</a:t>
            </a:r>
            <a:r>
              <a:rPr lang="zh-CN" altLang="en-US" sz="2400" dirty="0">
                <a:solidFill>
                  <a:schemeClr val="tx1"/>
                </a:solidFill>
              </a:rPr>
              <a:t>，支持端到端训练</a:t>
            </a:r>
          </a:p>
          <a:p>
            <a:pPr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</a:rPr>
              <a:t>速度</a:t>
            </a:r>
            <a:r>
              <a:rPr lang="zh-CN" altLang="en-US" sz="2400" dirty="0" smtClean="0"/>
              <a:t>GPU </a:t>
            </a:r>
            <a:r>
              <a:rPr lang="zh-CN" altLang="en-US" sz="2400" dirty="0"/>
              <a:t>200ms /张图像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59" y="3660445"/>
            <a:ext cx="3857625" cy="2514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88" y="3148878"/>
            <a:ext cx="2786562" cy="31257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0268" y="6273225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 from Ren S, He K, </a:t>
            </a:r>
            <a:r>
              <a:rPr lang="en-US" altLang="zh-CN" sz="1600" dirty="0" err="1"/>
              <a:t>Girshick</a:t>
            </a:r>
            <a:r>
              <a:rPr lang="en-US" altLang="zh-CN" sz="1600" dirty="0"/>
              <a:t> R, et al. Faster r-</a:t>
            </a:r>
            <a:r>
              <a:rPr lang="en-US" altLang="zh-CN" sz="1600" dirty="0" err="1"/>
              <a:t>cnn</a:t>
            </a:r>
            <a:r>
              <a:rPr lang="en-US" altLang="zh-CN" sz="1600" dirty="0"/>
              <a:t>: Towards real-time object detection with region proposal networks[C]. NIPS, 2015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Finding Tiny </a:t>
            </a:r>
            <a:r>
              <a:rPr lang="en-US" altLang="zh-CN" dirty="0" smtClean="0"/>
              <a:t>Faces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934" y="1166557"/>
            <a:ext cx="8159116" cy="4597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Finding Tiny Faces</a:t>
            </a:r>
            <a:endParaRPr lang="zh-CN" altLang="en-US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使用人脸周围的相关信息，而非仅仅用人脸区域。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905610"/>
            <a:ext cx="7535229" cy="33489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2934" y="6450568"/>
            <a:ext cx="6524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Peiyun Hu and Deva Ramanan</a:t>
            </a:r>
            <a:r>
              <a:rPr lang="en-US" altLang="zh-CN" dirty="0"/>
              <a:t>, Finding Tiny Faces, arXiv:1612.04402</a:t>
            </a:r>
          </a:p>
        </p:txBody>
      </p:sp>
    </p:spTree>
    <p:extLst>
      <p:ext uri="{BB962C8B-B14F-4D97-AF65-F5344CB8AC3E}">
        <p14:creationId xmlns:p14="http://schemas.microsoft.com/office/powerpoint/2010/main" val="4108528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59" y="168275"/>
            <a:ext cx="8235847" cy="742096"/>
          </a:xfrm>
        </p:spPr>
        <p:txBody>
          <a:bodyPr>
            <a:noAutofit/>
          </a:bodyPr>
          <a:lstStyle/>
          <a:p>
            <a:r>
              <a:rPr lang="en-US" altLang="zh-CN" sz="3600" dirty="0" err="1"/>
              <a:t>SSD:Single</a:t>
            </a:r>
            <a:r>
              <a:rPr lang="en-US" altLang="zh-CN" sz="3600" dirty="0"/>
              <a:t> Shot </a:t>
            </a:r>
            <a:r>
              <a:rPr lang="en-US" altLang="zh-CN" sz="3600" dirty="0" err="1"/>
              <a:t>MultiBox</a:t>
            </a:r>
            <a:r>
              <a:rPr lang="en-US" altLang="zh-CN" sz="3600" dirty="0"/>
              <a:t> Detector</a:t>
            </a:r>
            <a:endParaRPr lang="zh-CN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454360" y="6444528"/>
            <a:ext cx="7303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W. Liu et. al., SSD: Single Shot MultiBox Detector, </a:t>
            </a:r>
            <a:r>
              <a:rPr lang="en-US" altLang="zh-CN" dirty="0" smtClean="0"/>
              <a:t>ECCV2016</a:t>
            </a:r>
            <a:endParaRPr lang="zh-CN" altLang="en-US" dirty="0"/>
          </a:p>
        </p:txBody>
      </p:sp>
      <p:sp>
        <p:nvSpPr>
          <p:cNvPr id="5" name="AutoShape 2" descr="https://camo.githubusercontent.com/ad9b147ed3a5f48ffb7c3540711c15aa04ce49c6/687474703a2f2f7777772e63732e756e632e6564752f7e776c69752f7061706572732f7373642e706e6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5" y="2042664"/>
            <a:ext cx="5276147" cy="1975429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743446" y="1252245"/>
            <a:ext cx="7014755" cy="1934237"/>
          </a:xfrm>
        </p:spPr>
        <p:txBody>
          <a:bodyPr/>
          <a:lstStyle/>
          <a:p>
            <a:r>
              <a:rPr lang="zh-CN" altLang="en-US" dirty="0" smtClean="0"/>
              <a:t>多尺度和小目标（相比</a:t>
            </a:r>
            <a:r>
              <a:rPr lang="en-US" altLang="zh-CN" dirty="0" smtClean="0"/>
              <a:t>YOLO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2" y="4307596"/>
            <a:ext cx="6962992" cy="194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03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CNN</a:t>
            </a:r>
            <a:r>
              <a:rPr lang="zh-CN" altLang="en-US" dirty="0">
                <a:sym typeface="+mn-ea"/>
              </a:rPr>
              <a:t>方法小结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准确率高：</a:t>
            </a:r>
            <a:r>
              <a:rPr lang="en-US" altLang="zh-CN" dirty="0"/>
              <a:t>90%</a:t>
            </a:r>
            <a:r>
              <a:rPr lang="zh-CN" altLang="en-US" dirty="0"/>
              <a:t>以上</a:t>
            </a:r>
            <a:r>
              <a:rPr lang="en-US" altLang="zh-CN" dirty="0"/>
              <a:t>(FDDB</a:t>
            </a:r>
            <a:r>
              <a:rPr lang="zh-CN" altLang="en-US" dirty="0"/>
              <a:t>，传统方法</a:t>
            </a:r>
            <a:r>
              <a:rPr lang="en-US" altLang="zh-CN" dirty="0"/>
              <a:t>&lt;85%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多目标检测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本质</a:t>
            </a:r>
            <a:r>
              <a:rPr lang="zh-CN" altLang="en-US" dirty="0" smtClean="0"/>
              <a:t>上依然可以视作扫描窗口方法；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但计算量较大、速度较慢</a:t>
            </a:r>
          </a:p>
        </p:txBody>
      </p:sp>
    </p:spTree>
    <p:extLst>
      <p:ext uri="{BB962C8B-B14F-4D97-AF65-F5344CB8AC3E}">
        <p14:creationId xmlns:p14="http://schemas.microsoft.com/office/powerpoint/2010/main" val="317790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AdaBoost</a:t>
            </a:r>
            <a:r>
              <a:rPr lang="en-US" altLang="zh-CN" dirty="0" smtClean="0"/>
              <a:t> vs 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4898634"/>
            <a:ext cx="7543801" cy="970459"/>
          </a:xfrm>
        </p:spPr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有更强的分类能力，且能够回归</a:t>
            </a:r>
            <a:r>
              <a:rPr lang="en-US" altLang="zh-CN" dirty="0" smtClean="0"/>
              <a:t>box</a:t>
            </a:r>
            <a:r>
              <a:rPr lang="zh-CN" altLang="en-US" dirty="0" smtClean="0"/>
              <a:t>大小和位置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006" y="1909326"/>
            <a:ext cx="4219757" cy="2810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/>
          <p:cNvSpPr/>
          <p:nvPr/>
        </p:nvSpPr>
        <p:spPr bwMode="auto">
          <a:xfrm>
            <a:off x="255780" y="1981334"/>
            <a:ext cx="669980" cy="71075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34" charset="-127"/>
              <a:ea typeface="굴림" pitchFamily="34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4859" y="1915006"/>
            <a:ext cx="4219757" cy="2810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/>
          <p:cNvSpPr/>
          <p:nvPr/>
        </p:nvSpPr>
        <p:spPr bwMode="auto">
          <a:xfrm>
            <a:off x="480493" y="2211657"/>
            <a:ext cx="669980" cy="71075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63484" y="2088294"/>
            <a:ext cx="657876" cy="71075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625952" y="1981334"/>
            <a:ext cx="669980" cy="71075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992035" y="2328491"/>
            <a:ext cx="669980" cy="71075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121490" y="2583122"/>
            <a:ext cx="977769" cy="9608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18" name="上箭头 17"/>
          <p:cNvSpPr/>
          <p:nvPr/>
        </p:nvSpPr>
        <p:spPr>
          <a:xfrm>
            <a:off x="6482585" y="3170238"/>
            <a:ext cx="255578" cy="392824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上箭头 18"/>
          <p:cNvSpPr/>
          <p:nvPr/>
        </p:nvSpPr>
        <p:spPr>
          <a:xfrm rot="5400000">
            <a:off x="6100782" y="2932432"/>
            <a:ext cx="255578" cy="25557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上箭头 19"/>
          <p:cNvSpPr/>
          <p:nvPr/>
        </p:nvSpPr>
        <p:spPr>
          <a:xfrm rot="16200000">
            <a:off x="6860072" y="2932432"/>
            <a:ext cx="255578" cy="25557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57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简介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AdaBoost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zh-CN" dirty="0">
                <a:solidFill>
                  <a:schemeClr val="tx1"/>
                </a:solidFill>
              </a:rPr>
              <a:t>深度学习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tx1"/>
                </a:solidFill>
              </a:rPr>
              <a:t>优化</a:t>
            </a:r>
            <a:endParaRPr lang="en-US" altLang="zh-CN" b="1" u="sng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其他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4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问题复杂度？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50553"/>
          <a:stretch/>
        </p:blipFill>
        <p:spPr bwMode="auto">
          <a:xfrm>
            <a:off x="45719" y="1166187"/>
            <a:ext cx="4166697" cy="569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33021"/>
          <a:stretch/>
        </p:blipFill>
        <p:spPr>
          <a:xfrm>
            <a:off x="4278952" y="1259513"/>
            <a:ext cx="4865048" cy="55984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7361" y="1154828"/>
            <a:ext cx="2343911" cy="83099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rgbClr val="FF0000"/>
                </a:solidFill>
              </a:rPr>
              <a:t>2</a:t>
            </a:r>
            <a:r>
              <a:rPr lang="zh-CN" altLang="en-US" sz="4800" dirty="0" smtClean="0">
                <a:solidFill>
                  <a:srgbClr val="FF0000"/>
                </a:solidFill>
              </a:rPr>
              <a:t>类问题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5940" y="1166187"/>
            <a:ext cx="2428870" cy="83099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rgbClr val="FF0000"/>
                </a:solidFill>
              </a:rPr>
              <a:t>N</a:t>
            </a:r>
            <a:r>
              <a:rPr lang="zh-CN" altLang="en-US" sz="4800" dirty="0" smtClean="0">
                <a:solidFill>
                  <a:srgbClr val="FF0000"/>
                </a:solidFill>
              </a:rPr>
              <a:t>类问题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模型复杂度？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271332"/>
            <a:ext cx="7429359" cy="955033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简单模型是否可行？</a:t>
            </a:r>
            <a:endParaRPr lang="en-US" altLang="zh-CN" dirty="0" smtClean="0"/>
          </a:p>
          <a:p>
            <a:r>
              <a:rPr lang="zh-CN" altLang="en-US" dirty="0" smtClean="0"/>
              <a:t>到底多简单？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40844" y="389519"/>
            <a:ext cx="4176101" cy="86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88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271332"/>
            <a:ext cx="7684937" cy="15911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数据排列方式：如何更高效？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Ch</a:t>
            </a:r>
            <a:r>
              <a:rPr lang="en-US" altLang="zh-CN" dirty="0" smtClean="0"/>
              <a:t> H W vs H W </a:t>
            </a:r>
            <a:r>
              <a:rPr lang="en-US" altLang="zh-CN" dirty="0" err="1" smtClean="0"/>
              <a:t>Ch</a:t>
            </a:r>
            <a:endParaRPr lang="en-US" altLang="zh-CN" dirty="0" smtClean="0"/>
          </a:p>
          <a:p>
            <a:r>
              <a:rPr lang="en-US" altLang="zh-CN" dirty="0" smtClean="0"/>
              <a:t>img2col + </a:t>
            </a:r>
            <a:r>
              <a:rPr lang="en-US" altLang="zh-CN" dirty="0" err="1" smtClean="0"/>
              <a:t>blas</a:t>
            </a:r>
            <a:r>
              <a:rPr lang="zh-CN" altLang="en-US" dirty="0" smtClean="0"/>
              <a:t>是最好方案吗？</a:t>
            </a:r>
            <a:endParaRPr lang="zh-CN" altLang="en-US" dirty="0"/>
          </a:p>
        </p:txBody>
      </p:sp>
      <p:pic>
        <p:nvPicPr>
          <p:cNvPr id="1026" name="Picture 2" descr="convolution-operation-on-volume5.png-38.5k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74" y="2714804"/>
            <a:ext cx="7810486" cy="364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75251" y="6478826"/>
            <a:ext cx="7505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https://www.zybuluo.com/hongchenzimo/note/1086311</a:t>
            </a:r>
          </a:p>
        </p:txBody>
      </p:sp>
    </p:spTree>
    <p:extLst>
      <p:ext uri="{BB962C8B-B14F-4D97-AF65-F5344CB8AC3E}">
        <p14:creationId xmlns:p14="http://schemas.microsoft.com/office/powerpoint/2010/main" val="362596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概念区分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4604" y="1400728"/>
            <a:ext cx="7543801" cy="4597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人脸检测</a:t>
            </a:r>
            <a:r>
              <a:rPr lang="en-US" altLang="zh-CN" sz="2800" dirty="0"/>
              <a:t>/face detection</a:t>
            </a:r>
          </a:p>
          <a:p>
            <a:pPr lvl="1">
              <a:lnSpc>
                <a:spcPct val="110000"/>
              </a:lnSpc>
            </a:pPr>
            <a:r>
              <a:rPr lang="zh-CN" altLang="en-US" sz="2400" dirty="0"/>
              <a:t>人脸的位置和大小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800" dirty="0"/>
              <a:t>人脸识别</a:t>
            </a:r>
            <a:r>
              <a:rPr lang="en-US" altLang="zh-CN" sz="2800" dirty="0"/>
              <a:t>/face recognition</a:t>
            </a:r>
          </a:p>
          <a:p>
            <a:pPr lvl="1">
              <a:lnSpc>
                <a:spcPct val="110000"/>
              </a:lnSpc>
            </a:pPr>
            <a:r>
              <a:rPr lang="zh-CN" altLang="en-US" sz="2400" dirty="0"/>
              <a:t>人的身份，张三</a:t>
            </a:r>
            <a:r>
              <a:rPr lang="en-US" altLang="zh-CN" sz="2400" dirty="0"/>
              <a:t>or</a:t>
            </a:r>
            <a:r>
              <a:rPr lang="zh-CN" altLang="en-US" sz="2400" dirty="0"/>
              <a:t>李四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821" y="917091"/>
            <a:ext cx="4129179" cy="5161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为例</a:t>
            </a:r>
            <a:endParaRPr lang="en-US" altLang="zh-CN" dirty="0" smtClean="0"/>
          </a:p>
          <a:p>
            <a:r>
              <a:rPr lang="zh-CN" altLang="en-US" dirty="0" smtClean="0"/>
              <a:t>*</a:t>
            </a:r>
            <a:r>
              <a:rPr lang="en-US" altLang="zh-CN" dirty="0" smtClean="0"/>
              <a:t>conv: img2col+blas </a:t>
            </a:r>
            <a:r>
              <a:rPr lang="zh-CN" altLang="en-US" dirty="0"/>
              <a:t>较</a:t>
            </a:r>
            <a:r>
              <a:rPr lang="zh-CN" altLang="en-US" dirty="0" smtClean="0"/>
              <a:t>高效</a:t>
            </a:r>
            <a:endParaRPr lang="en-US" altLang="zh-CN" dirty="0" smtClean="0"/>
          </a:p>
          <a:p>
            <a:r>
              <a:rPr lang="en-US" altLang="zh-CN" dirty="0" smtClean="0"/>
              <a:t>*</a:t>
            </a:r>
            <a:r>
              <a:rPr lang="zh-CN" altLang="en-US" dirty="0" smtClean="0"/>
              <a:t>其他层：低效，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命中率低</a:t>
            </a:r>
            <a:endParaRPr lang="zh-CN" altLang="en-US" dirty="0"/>
          </a:p>
        </p:txBody>
      </p:sp>
      <p:pic>
        <p:nvPicPr>
          <p:cNvPr id="4" name="Picture 2" descr="convolution-operation-on-volume5.png-38.5k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1" r="58539" b="7485"/>
          <a:stretch/>
        </p:blipFill>
        <p:spPr bwMode="auto">
          <a:xfrm>
            <a:off x="2737521" y="2980748"/>
            <a:ext cx="3907498" cy="381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407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代码优化：</a:t>
            </a:r>
            <a:r>
              <a:rPr lang="en-US" altLang="zh-CN" b="1" dirty="0"/>
              <a:t>SIMD</a:t>
            </a:r>
            <a:r>
              <a:rPr lang="zh-CN" altLang="en-US" b="1" dirty="0"/>
              <a:t>指令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：</a:t>
            </a:r>
            <a:r>
              <a:rPr lang="en-US" altLang="zh-CN" dirty="0"/>
              <a:t>Single Instruction Multiple Data</a:t>
            </a:r>
          </a:p>
          <a:p>
            <a:pPr lvl="1"/>
            <a:r>
              <a:rPr lang="en-US" altLang="zh-CN" dirty="0"/>
              <a:t>X86</a:t>
            </a:r>
            <a:r>
              <a:rPr lang="zh-CN" altLang="en-US" dirty="0"/>
              <a:t>：</a:t>
            </a:r>
            <a:r>
              <a:rPr lang="en-US" altLang="zh-CN" dirty="0" smtClean="0"/>
              <a:t>SSE, SSE2, AVX, AVX2, AVX512</a:t>
            </a:r>
          </a:p>
          <a:p>
            <a:pPr lvl="1"/>
            <a:r>
              <a:rPr lang="en-US" altLang="zh-CN" dirty="0" smtClean="0"/>
              <a:t>ARM: NEON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 descr="Image result for si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52" y="3047891"/>
            <a:ext cx="6032231" cy="265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09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代码优化：多核并行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271331"/>
            <a:ext cx="7543801" cy="504154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300" dirty="0" err="1"/>
              <a:t>OpenMP</a:t>
            </a:r>
            <a:r>
              <a:rPr lang="zh-CN" altLang="en-US" sz="3300" dirty="0"/>
              <a:t>或者</a:t>
            </a:r>
            <a:r>
              <a:rPr lang="en-US" altLang="zh-CN" sz="3300" dirty="0"/>
              <a:t>Intel TBB</a:t>
            </a:r>
          </a:p>
          <a:p>
            <a:pPr lvl="1"/>
            <a:r>
              <a:rPr lang="zh-CN" altLang="en-US" sz="2800" dirty="0"/>
              <a:t>粗粒度、细粒度？</a:t>
            </a:r>
            <a:endParaRPr lang="en-US" altLang="zh-CN" sz="2800" dirty="0"/>
          </a:p>
          <a:p>
            <a:pPr lvl="1"/>
            <a:r>
              <a:rPr lang="zh-CN" altLang="en-US" sz="2800" dirty="0"/>
              <a:t>需注意数据冲突</a:t>
            </a:r>
            <a:endParaRPr lang="en-US" altLang="zh-CN" sz="2800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</a:t>
            </a:r>
            <a:r>
              <a:rPr lang="en-US" altLang="zh-CN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parallel for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x=0; x &lt; width; x++)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y=0; y &lt; height; y++)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finalImage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[x][y] = foo(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x,y,p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4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代码优化：消灭重复计算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808" y="1271332"/>
            <a:ext cx="8924191" cy="4597762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如代码</a:t>
            </a:r>
          </a:p>
          <a:p>
            <a:r>
              <a:rPr lang="en-US" altLang="zh-CN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b1 = pixels[y*step + x] – </a:t>
            </a:r>
          </a:p>
          <a:p>
            <a:r>
              <a:rPr lang="en-US" altLang="zh-CN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pixels[y*step + x + 1];</a:t>
            </a:r>
          </a:p>
          <a:p>
            <a:r>
              <a:rPr lang="en-US" altLang="zh-CN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b2 = pixels[y*step + x + 2] – </a:t>
            </a:r>
          </a:p>
          <a:p>
            <a:r>
              <a:rPr lang="en-US" altLang="zh-CN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pixels[y*step + x + 3];</a:t>
            </a:r>
          </a:p>
          <a:p>
            <a:r>
              <a:rPr lang="zh-CN" altLang="en-US" sz="2400" dirty="0"/>
              <a:t>可以写为</a:t>
            </a:r>
          </a:p>
          <a:p>
            <a:r>
              <a:rPr lang="en-US" altLang="zh-CN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offset = y *step + x;</a:t>
            </a:r>
          </a:p>
          <a:p>
            <a:r>
              <a:rPr lang="en-US" altLang="zh-CN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b1 =pixels[offset] - pixels[offset+1];</a:t>
            </a:r>
          </a:p>
          <a:p>
            <a:r>
              <a:rPr lang="en-US" altLang="zh-CN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b2 = pixels[offset+2] - pixels[offset+3];</a:t>
            </a:r>
            <a:endParaRPr lang="zh-CN" alt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964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代码优化：展开循环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271332"/>
            <a:ext cx="7543801" cy="5085506"/>
          </a:xfrm>
        </p:spPr>
        <p:txBody>
          <a:bodyPr/>
          <a:lstStyle/>
          <a:p>
            <a:r>
              <a:rPr lang="zh-CN" altLang="en-US" dirty="0"/>
              <a:t>如果循环次数是固定的，可以去掉</a:t>
            </a:r>
            <a:r>
              <a:rPr lang="en-US" altLang="zh-CN" dirty="0"/>
              <a:t>for</a:t>
            </a:r>
            <a:r>
              <a:rPr lang="zh-CN" altLang="en-US" dirty="0"/>
              <a:t>循环，直接展开。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x=0; x &lt; 8; x++)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foo(x);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foo(0);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foo(1);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foo(7);</a:t>
            </a:r>
          </a:p>
          <a:p>
            <a:pPr marL="0" indent="0">
              <a:buNone/>
            </a:pPr>
            <a:endParaRPr lang="en-US" altLang="zh-CN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9517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代码优化：定点化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zh-CN" dirty="0"/>
              <a:t>float/double -&gt; </a:t>
            </a:r>
            <a:r>
              <a:rPr lang="en-US" altLang="zh-CN" dirty="0" err="1"/>
              <a:t>int</a:t>
            </a:r>
            <a:r>
              <a:rPr lang="en-US" altLang="zh-CN" dirty="0"/>
              <a:t>/short/char</a:t>
            </a:r>
          </a:p>
          <a:p>
            <a:pPr marL="201168" lvl="1" indent="0">
              <a:buClrTx/>
              <a:buNone/>
            </a:pPr>
            <a:r>
              <a:rPr lang="zh-CN" altLang="en-US" dirty="0" smtClean="0"/>
              <a:t>卷积中采用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位整数来代替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位浮点数，准确率无明显下降</a:t>
            </a:r>
            <a:endParaRPr lang="en-US" altLang="zh-CN" dirty="0" smtClean="0"/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zh-CN" altLang="en-US" dirty="0" smtClean="0"/>
              <a:t>尽量</a:t>
            </a:r>
            <a:r>
              <a:rPr lang="zh-CN" altLang="en-US" dirty="0"/>
              <a:t>避免浮点运算</a:t>
            </a:r>
            <a:endParaRPr lang="en-US" altLang="zh-CN" dirty="0"/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zh-CN" altLang="en-US" dirty="0"/>
              <a:t>尽量避免避免乘法和除法</a:t>
            </a:r>
            <a:endParaRPr lang="en-US" altLang="zh-CN" dirty="0"/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zh-CN" altLang="en-US" dirty="0"/>
              <a:t>对极低端</a:t>
            </a:r>
            <a:r>
              <a:rPr lang="en-US" altLang="zh-CN" dirty="0"/>
              <a:t>ARM</a:t>
            </a:r>
            <a:r>
              <a:rPr lang="zh-CN" altLang="en-US" dirty="0"/>
              <a:t>等嵌入式系统很重要</a:t>
            </a:r>
          </a:p>
        </p:txBody>
      </p:sp>
    </p:spTree>
    <p:extLst>
      <p:ext uri="{BB962C8B-B14F-4D97-AF65-F5344CB8AC3E}">
        <p14:creationId xmlns:p14="http://schemas.microsoft.com/office/powerpoint/2010/main" val="2543295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简介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AdaBoost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zh-CN" dirty="0">
                <a:solidFill>
                  <a:schemeClr val="tx1"/>
                </a:solidFill>
              </a:rPr>
              <a:t>深度学习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代码层面优化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b="1" u="sng" dirty="0">
                <a:solidFill>
                  <a:schemeClr val="tx1"/>
                </a:solidFill>
              </a:rPr>
              <a:t>其他</a:t>
            </a:r>
            <a:endParaRPr lang="en-US" altLang="zh-CN" b="1" u="sng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7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libfacedetection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3201" y="1271332"/>
            <a:ext cx="8763000" cy="459776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https://github.com/ShiqiYu/libfacedetection</a:t>
            </a:r>
          </a:p>
          <a:p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67" y="1923855"/>
            <a:ext cx="7014186" cy="49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libfacedetection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9" y="1293832"/>
            <a:ext cx="7620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libfacedetection</a:t>
            </a:r>
            <a:r>
              <a:rPr lang="zh-CN" altLang="en-US" dirty="0" smtClean="0"/>
              <a:t>速度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271" y="1271332"/>
            <a:ext cx="3038534" cy="4597762"/>
          </a:xfrm>
        </p:spPr>
        <p:txBody>
          <a:bodyPr/>
          <a:lstStyle/>
          <a:p>
            <a:r>
              <a:rPr lang="zh-CN" altLang="en-US" b="1" dirty="0" smtClean="0"/>
              <a:t>速度</a:t>
            </a:r>
            <a:endParaRPr lang="en-US" altLang="zh-CN" b="1" dirty="0" smtClean="0"/>
          </a:p>
          <a:p>
            <a:r>
              <a:rPr lang="zh-CN" altLang="en-US" dirty="0" smtClean="0"/>
              <a:t>跟传统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方法类似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 smtClean="0"/>
              <a:t>准确度</a:t>
            </a:r>
            <a:endParaRPr lang="en-US" altLang="zh-CN" b="1" dirty="0" smtClean="0"/>
          </a:p>
          <a:p>
            <a:r>
              <a:rPr lang="zh-CN" altLang="en-US" dirty="0" smtClean="0"/>
              <a:t>远高于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83" y="1271332"/>
            <a:ext cx="6096317" cy="49115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57192" y="5381147"/>
            <a:ext cx="1896955" cy="34293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27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 descr="nikon_s60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21" y="945042"/>
            <a:ext cx="5476067" cy="38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nikon_s60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2" y="2639291"/>
            <a:ext cx="5479179" cy="387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2779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应用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163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8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2779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应用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12" y="66504"/>
            <a:ext cx="3785062" cy="6718486"/>
          </a:xfrm>
        </p:spPr>
      </p:pic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" y="2166851"/>
            <a:ext cx="5349520" cy="333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2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8415"/>
            <a:ext cx="4689231" cy="35169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1" y="273294"/>
            <a:ext cx="4615962" cy="346197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1" y="3735265"/>
            <a:ext cx="4838949" cy="312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简介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u="sng" dirty="0" err="1">
                <a:solidFill>
                  <a:schemeClr val="tx1"/>
                </a:solidFill>
              </a:rPr>
              <a:t>AdaBoost</a:t>
            </a:r>
            <a:endParaRPr lang="en-US" altLang="zh-CN" b="1" u="sng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zh-CN" dirty="0">
                <a:solidFill>
                  <a:schemeClr val="tx1"/>
                </a:solidFill>
              </a:rPr>
              <a:t>深度学习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优化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其他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1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295400"/>
            <a:ext cx="8569325" cy="1341512"/>
          </a:xfrm>
        </p:spPr>
        <p:txBody>
          <a:bodyPr/>
          <a:lstStyle/>
          <a:p>
            <a:r>
              <a:rPr lang="zh-CN" altLang="en-US" dirty="0"/>
              <a:t>扫描窗口法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88839"/>
            <a:ext cx="6768752" cy="4507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矩形 5"/>
          <p:cNvSpPr/>
          <p:nvPr/>
        </p:nvSpPr>
        <p:spPr bwMode="auto">
          <a:xfrm>
            <a:off x="755576" y="2060848"/>
            <a:ext cx="1008112" cy="1008112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34" charset="-127"/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7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1041 L 0.62621 -0.00833 L 0.00156 0.15356 L 0.28923 0.15148 " pathEditMode="relative" rAng="0" ptsTypes="AAAA"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0" y="8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人脸</a:t>
            </a:r>
            <a:r>
              <a:rPr lang="zh-CN" altLang="en-US" dirty="0"/>
              <a:t>检测</a:t>
            </a:r>
            <a:r>
              <a:rPr lang="en-US" altLang="zh-CN" dirty="0" err="1"/>
              <a:t>Haar+AdaBoost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 err="1"/>
              <a:t>Haar</a:t>
            </a:r>
            <a:r>
              <a:rPr lang="zh-CN" altLang="en-US" sz="2400" b="1" dirty="0"/>
              <a:t>特征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</a:rPr>
              <a:t>白色区域</a:t>
            </a:r>
            <a:r>
              <a:rPr lang="zh-CN" altLang="zh-CN" sz="2400" dirty="0"/>
              <a:t>的像素之和减去</a:t>
            </a:r>
            <a:r>
              <a:rPr lang="zh-CN" altLang="zh-CN" sz="2400" b="1" dirty="0">
                <a:solidFill>
                  <a:srgbClr val="FF0000"/>
                </a:solidFill>
              </a:rPr>
              <a:t>黑色区域</a:t>
            </a:r>
            <a:r>
              <a:rPr lang="zh-CN" altLang="zh-CN" sz="2400" dirty="0"/>
              <a:t>的像素之和，得到的</a:t>
            </a:r>
            <a:r>
              <a:rPr lang="zh-CN" altLang="zh-CN" sz="2400" b="1" dirty="0">
                <a:solidFill>
                  <a:srgbClr val="FF0000"/>
                </a:solidFill>
              </a:rPr>
              <a:t>差值</a:t>
            </a:r>
            <a:r>
              <a:rPr lang="zh-CN" altLang="zh-CN" sz="2400" dirty="0"/>
              <a:t>作为</a:t>
            </a:r>
            <a:r>
              <a:rPr lang="zh-CN" altLang="zh-CN" sz="2400" b="1" dirty="0">
                <a:solidFill>
                  <a:srgbClr val="FF0000"/>
                </a:solidFill>
              </a:rPr>
              <a:t>特征值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26" name="图片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08" y="3873260"/>
            <a:ext cx="3334200" cy="198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14299" y="6452964"/>
            <a:ext cx="8961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Fig from P. Viola and M. Jones. Rapid object detection using a boosted cascade of simple features, CVPR 2001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047" y="4002656"/>
            <a:ext cx="4876264" cy="14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0120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3999</TotalTime>
  <Words>1079</Words>
  <Application>Microsoft Office PowerPoint</Application>
  <PresentationFormat>全屏显示(4:3)</PresentationFormat>
  <Paragraphs>187</Paragraphs>
  <Slides>40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굴림</vt:lpstr>
      <vt:lpstr>黑体</vt:lpstr>
      <vt:lpstr>楷体</vt:lpstr>
      <vt:lpstr>楷体_GB2312</vt:lpstr>
      <vt:lpstr>宋体</vt:lpstr>
      <vt:lpstr>Arial</vt:lpstr>
      <vt:lpstr>Calibri</vt:lpstr>
      <vt:lpstr>Calibri Light</vt:lpstr>
      <vt:lpstr>Consolas</vt:lpstr>
      <vt:lpstr>Courier New</vt:lpstr>
      <vt:lpstr>Times New Roman</vt:lpstr>
      <vt:lpstr>Wingdings</vt:lpstr>
      <vt:lpstr>回顾</vt:lpstr>
      <vt:lpstr>快速人脸/目标检测 实现方案</vt:lpstr>
      <vt:lpstr>大纲</vt:lpstr>
      <vt:lpstr>概念区分</vt:lpstr>
      <vt:lpstr>应用</vt:lpstr>
      <vt:lpstr>应用</vt:lpstr>
      <vt:lpstr>应用</vt:lpstr>
      <vt:lpstr>大纲</vt:lpstr>
      <vt:lpstr>如何检测</vt:lpstr>
      <vt:lpstr>人脸检测Haar+AdaBoost</vt:lpstr>
      <vt:lpstr>人脸检测Haar+AdaBoost</vt:lpstr>
      <vt:lpstr>人脸与非人脸区别</vt:lpstr>
      <vt:lpstr>SURF特征</vt:lpstr>
      <vt:lpstr>HOG特征</vt:lpstr>
      <vt:lpstr>LBP特征</vt:lpstr>
      <vt:lpstr>Binary Feature</vt:lpstr>
      <vt:lpstr>AdaBoost小结</vt:lpstr>
      <vt:lpstr>大纲</vt:lpstr>
      <vt:lpstr>CascadeCNN人脸检测</vt:lpstr>
      <vt:lpstr>CascadeCNN人脸检测</vt:lpstr>
      <vt:lpstr>MTCNN人脸检测</vt:lpstr>
      <vt:lpstr>Faster R-CNN方法</vt:lpstr>
      <vt:lpstr>Finding Tiny Faces方法</vt:lpstr>
      <vt:lpstr>SSD:Single Shot MultiBox Detector</vt:lpstr>
      <vt:lpstr>CNN方法小结</vt:lpstr>
      <vt:lpstr>AdaBoost vs CNN</vt:lpstr>
      <vt:lpstr>大纲</vt:lpstr>
      <vt:lpstr>问题复杂度？</vt:lpstr>
      <vt:lpstr>模型复杂度？</vt:lpstr>
      <vt:lpstr>数据结构</vt:lpstr>
      <vt:lpstr>数据结构</vt:lpstr>
      <vt:lpstr>代码优化：SIMD指令</vt:lpstr>
      <vt:lpstr>代码优化：多核并行</vt:lpstr>
      <vt:lpstr>代码优化：消灭重复计算</vt:lpstr>
      <vt:lpstr>代码优化：展开循环</vt:lpstr>
      <vt:lpstr>代码优化：定点化</vt:lpstr>
      <vt:lpstr>大纲</vt:lpstr>
      <vt:lpstr>libfacedetection</vt:lpstr>
      <vt:lpstr>libfacedetection</vt:lpstr>
      <vt:lpstr>libfacedetection速度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</dc:creator>
  <cp:lastModifiedBy>yushiqi</cp:lastModifiedBy>
  <cp:revision>1443</cp:revision>
  <dcterms:created xsi:type="dcterms:W3CDTF">2016-04-26T15:25:00Z</dcterms:created>
  <dcterms:modified xsi:type="dcterms:W3CDTF">2018-11-04T01:35:19Z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